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media/media1.mp4" ContentType="video/unknown"/>
  <Override PartName="/ppt/media/media2.mp4" ContentType="video/unknown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l" defTabSz="2438338" rtl="0" fontAlgn="auto" latinLnBrk="0" hangingPunct="0">
      <a:lnSpc>
        <a:spcPct val="90000"/>
      </a:lnSpc>
      <a:spcBef>
        <a:spcPts val="45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08" name="Shape 20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Avocados and limes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pc="-232" sz="11600"/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Author and Date"/>
          <p:cNvSpPr txBox="1"/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Author and Date</a:t>
            </a:r>
          </a:p>
        </p:txBody>
      </p:sp>
      <p:sp>
        <p:nvSpPr>
          <p:cNvPr id="24" name="Body Level One…"/>
          <p:cNvSpPr txBox="1"/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Bowl with salmon cakes, salad and houmous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Slide Title"/>
          <p:cNvSpPr txBox="1"/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44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 numCol="2" spcCol="1098550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61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2" name="Bowl of pappardelle pasta with parsley butter, roasted hazelnuts and shaved parmesan cheese"/>
          <p:cNvSpPr/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72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82" name="Body Level One…"/>
          <p:cNvSpPr txBox="1"/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3" name="Slide Title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/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b="0"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Section Title</a:t>
            </a:r>
          </a:p>
        </p:txBody>
      </p:sp>
      <p:sp>
        <p:nvSpPr>
          <p:cNvPr id="92" name="Slide Number"/>
          <p:cNvSpPr txBox="1"/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100" name="Slide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Slide Subtitle</a:t>
            </a:r>
          </a:p>
        </p:txBody>
      </p:sp>
      <p:sp>
        <p:nvSpPr>
          <p:cNvPr id="10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Title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109" name="Agenda Subtitle"/>
          <p:cNvSpPr txBox="1"/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Agenda Subtitle</a:t>
            </a:r>
          </a:p>
        </p:txBody>
      </p:sp>
      <p:sp>
        <p:nvSpPr>
          <p:cNvPr id="110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pc="-55" sz="5500"/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/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pc="-232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Body Level One…"/>
          <p:cNvSpPr txBox="1"/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b="1" spc="-250" sz="25000"/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7" name="Fact information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5500"/>
            </a:lvl1pPr>
          </a:lstStyle>
          <a:p>
            <a:pPr/>
            <a:r>
              <a:t>Fact information</a:t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/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b="1" sz="3600"/>
            </a:lvl1pPr>
          </a:lstStyle>
          <a:p>
            <a:pPr/>
            <a:r>
              <a:t>Attribution</a:t>
            </a:r>
          </a:p>
        </p:txBody>
      </p:sp>
      <p:sp>
        <p:nvSpPr>
          <p:cNvPr id="136" name="Body Level One…"/>
          <p:cNvSpPr txBox="1"/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pc="-17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Bowl of salad with fried rice, boiled eggs and chopsticks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5" name="Bowl with salmon cakes, salad and houmous 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6" name="Bowl of pappardelle pasta with parsley butter, roasted hazelnuts and shaved parmesan cheese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7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bowl of salad with fried rice, boiled eggs and chopsticks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eldia | 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Tekstvak 19"/>
          <p:cNvSpPr txBox="1"/>
          <p:nvPr/>
        </p:nvSpPr>
        <p:spPr>
          <a:xfrm>
            <a:off x="0" y="-1187502"/>
            <a:ext cx="1212379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b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 cap="all" sz="2000">
                <a:latin typeface="Avenir Next LT Pro"/>
                <a:ea typeface="Avenir Next LT Pro"/>
                <a:cs typeface="Avenir Next LT Pro"/>
                <a:sym typeface="Avenir Next LT Pro"/>
              </a:defRPr>
            </a:lvl1pPr>
          </a:lstStyle>
          <a:p>
            <a:pPr/>
            <a:r>
              <a:t>INDELING</a:t>
            </a:r>
          </a:p>
        </p:txBody>
      </p:sp>
      <p:grpSp>
        <p:nvGrpSpPr>
          <p:cNvPr id="179" name="Groep 21"/>
          <p:cNvGrpSpPr/>
          <p:nvPr/>
        </p:nvGrpSpPr>
        <p:grpSpPr>
          <a:xfrm>
            <a:off x="16904019" y="-1153729"/>
            <a:ext cx="7479981" cy="695133"/>
            <a:chOff x="0" y="0"/>
            <a:chExt cx="7479979" cy="695131"/>
          </a:xfrm>
        </p:grpSpPr>
        <p:sp>
          <p:nvSpPr>
            <p:cNvPr id="170" name="Rechthoek 22"/>
            <p:cNvSpPr/>
            <p:nvPr/>
          </p:nvSpPr>
          <p:spPr>
            <a:xfrm>
              <a:off x="-1" y="0"/>
              <a:ext cx="695133" cy="695132"/>
            </a:xfrm>
            <a:prstGeom prst="rect">
              <a:avLst/>
            </a:prstGeom>
            <a:solidFill>
              <a:srgbClr val="ED1B34"/>
            </a:solidFill>
            <a:ln w="12700" cap="flat">
              <a:noFill/>
              <a:miter lim="400000"/>
            </a:ln>
            <a:effectLst/>
          </p:spPr>
          <p:txBody>
            <a:bodyPr wrap="square" lIns="288000" tIns="288000" rIns="288000" bIns="288000" numCol="1" anchor="ctr">
              <a:noAutofit/>
            </a:bodyPr>
            <a:lstStyle/>
            <a:p>
              <a:pPr algn="ctr" defTabSz="1828800">
                <a:spcBef>
                  <a:spcPts val="400"/>
                </a:spcBef>
                <a:defRPr sz="3200">
                  <a:solidFill>
                    <a:srgbClr val="FFFFFF"/>
                  </a:solidFill>
                  <a:latin typeface="Avenir Next LT Pro"/>
                  <a:ea typeface="Avenir Next LT Pro"/>
                  <a:cs typeface="Avenir Next LT Pro"/>
                  <a:sym typeface="Avenir Next LT Pro"/>
                </a:defRPr>
              </a:pPr>
            </a:p>
          </p:txBody>
        </p:sp>
        <p:sp>
          <p:nvSpPr>
            <p:cNvPr id="171" name="Rechthoek 23"/>
            <p:cNvSpPr/>
            <p:nvPr/>
          </p:nvSpPr>
          <p:spPr>
            <a:xfrm>
              <a:off x="848105" y="0"/>
              <a:ext cx="695133" cy="695132"/>
            </a:xfrm>
            <a:prstGeom prst="rect">
              <a:avLst/>
            </a:prstGeom>
            <a:solidFill>
              <a:srgbClr val="000000"/>
            </a:solidFill>
            <a:ln w="12700" cap="flat">
              <a:noFill/>
              <a:miter lim="400000"/>
            </a:ln>
            <a:effectLst/>
          </p:spPr>
          <p:txBody>
            <a:bodyPr wrap="square" lIns="288000" tIns="288000" rIns="288000" bIns="288000" numCol="1" anchor="ctr">
              <a:noAutofit/>
            </a:bodyPr>
            <a:lstStyle/>
            <a:p>
              <a:pPr algn="ctr" defTabSz="1828800">
                <a:spcBef>
                  <a:spcPts val="400"/>
                </a:spcBef>
                <a:defRPr sz="3200">
                  <a:solidFill>
                    <a:srgbClr val="FFFFFF"/>
                  </a:solidFill>
                  <a:latin typeface="Avenir Next LT Pro"/>
                  <a:ea typeface="Avenir Next LT Pro"/>
                  <a:cs typeface="Avenir Next LT Pro"/>
                  <a:sym typeface="Avenir Next LT Pro"/>
                </a:defRPr>
              </a:pPr>
            </a:p>
          </p:txBody>
        </p:sp>
        <p:sp>
          <p:nvSpPr>
            <p:cNvPr id="172" name="Rechthoek 24"/>
            <p:cNvSpPr/>
            <p:nvPr/>
          </p:nvSpPr>
          <p:spPr>
            <a:xfrm>
              <a:off x="1696211" y="0"/>
              <a:ext cx="695133" cy="695132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288000" tIns="288000" rIns="288000" bIns="288000" numCol="1" anchor="ctr">
              <a:noAutofit/>
            </a:bodyPr>
            <a:lstStyle/>
            <a:p>
              <a:pPr algn="ctr" defTabSz="1828800">
                <a:spcBef>
                  <a:spcPts val="400"/>
                </a:spcBef>
                <a:defRPr sz="3200">
                  <a:solidFill>
                    <a:srgbClr val="FFFFFF"/>
                  </a:solidFill>
                  <a:latin typeface="Avenir Next LT Pro"/>
                  <a:ea typeface="Avenir Next LT Pro"/>
                  <a:cs typeface="Avenir Next LT Pro"/>
                  <a:sym typeface="Avenir Next LT Pro"/>
                </a:defRPr>
              </a:pPr>
            </a:p>
          </p:txBody>
        </p:sp>
        <p:sp>
          <p:nvSpPr>
            <p:cNvPr id="173" name="Rechthoek 25"/>
            <p:cNvSpPr/>
            <p:nvPr/>
          </p:nvSpPr>
          <p:spPr>
            <a:xfrm>
              <a:off x="2544317" y="0"/>
              <a:ext cx="695133" cy="695132"/>
            </a:xfrm>
            <a:prstGeom prst="rect">
              <a:avLst/>
            </a:prstGeom>
            <a:solidFill>
              <a:srgbClr val="FFE600"/>
            </a:solidFill>
            <a:ln w="12700" cap="flat">
              <a:noFill/>
              <a:miter lim="400000"/>
            </a:ln>
            <a:effectLst/>
          </p:spPr>
          <p:txBody>
            <a:bodyPr wrap="square" lIns="288000" tIns="288000" rIns="288000" bIns="288000" numCol="1" anchor="ctr">
              <a:noAutofit/>
            </a:bodyPr>
            <a:lstStyle/>
            <a:p>
              <a:pPr algn="ctr" defTabSz="1828800">
                <a:spcBef>
                  <a:spcPts val="400"/>
                </a:spcBef>
                <a:defRPr sz="3200">
                  <a:solidFill>
                    <a:srgbClr val="FFFFFF"/>
                  </a:solidFill>
                  <a:latin typeface="Avenir Next LT Pro"/>
                  <a:ea typeface="Avenir Next LT Pro"/>
                  <a:cs typeface="Avenir Next LT Pro"/>
                  <a:sym typeface="Avenir Next LT Pro"/>
                </a:defRPr>
              </a:pPr>
            </a:p>
          </p:txBody>
        </p:sp>
        <p:sp>
          <p:nvSpPr>
            <p:cNvPr id="174" name="Rechthoek 26"/>
            <p:cNvSpPr/>
            <p:nvPr/>
          </p:nvSpPr>
          <p:spPr>
            <a:xfrm>
              <a:off x="3392423" y="0"/>
              <a:ext cx="695133" cy="695132"/>
            </a:xfrm>
            <a:prstGeom prst="rect">
              <a:avLst/>
            </a:prstGeom>
            <a:solidFill>
              <a:srgbClr val="2C2382"/>
            </a:solidFill>
            <a:ln w="12700" cap="flat">
              <a:noFill/>
              <a:miter lim="400000"/>
            </a:ln>
            <a:effectLst/>
          </p:spPr>
          <p:txBody>
            <a:bodyPr wrap="square" lIns="288000" tIns="288000" rIns="288000" bIns="288000" numCol="1" anchor="ctr">
              <a:noAutofit/>
            </a:bodyPr>
            <a:lstStyle/>
            <a:p>
              <a:pPr algn="ctr" defTabSz="1828800">
                <a:spcBef>
                  <a:spcPts val="400"/>
                </a:spcBef>
                <a:defRPr sz="3200">
                  <a:solidFill>
                    <a:srgbClr val="FFFFFF"/>
                  </a:solidFill>
                  <a:latin typeface="Avenir Next LT Pro"/>
                  <a:ea typeface="Avenir Next LT Pro"/>
                  <a:cs typeface="Avenir Next LT Pro"/>
                  <a:sym typeface="Avenir Next LT Pro"/>
                </a:defRPr>
              </a:pPr>
            </a:p>
          </p:txBody>
        </p:sp>
        <p:sp>
          <p:nvSpPr>
            <p:cNvPr id="175" name="Rechthoek 30"/>
            <p:cNvSpPr/>
            <p:nvPr/>
          </p:nvSpPr>
          <p:spPr>
            <a:xfrm>
              <a:off x="4240529" y="0"/>
              <a:ext cx="695133" cy="695132"/>
            </a:xfrm>
            <a:prstGeom prst="rect">
              <a:avLst/>
            </a:prstGeom>
            <a:solidFill>
              <a:srgbClr val="007BC7"/>
            </a:solidFill>
            <a:ln w="12700" cap="flat">
              <a:noFill/>
              <a:miter lim="400000"/>
            </a:ln>
            <a:effectLst/>
          </p:spPr>
          <p:txBody>
            <a:bodyPr wrap="square" lIns="288000" tIns="288000" rIns="288000" bIns="288000" numCol="1" anchor="ctr">
              <a:noAutofit/>
            </a:bodyPr>
            <a:lstStyle/>
            <a:p>
              <a:pPr algn="ctr" defTabSz="1828800">
                <a:spcBef>
                  <a:spcPts val="400"/>
                </a:spcBef>
                <a:defRPr sz="3200">
                  <a:solidFill>
                    <a:srgbClr val="FFFFFF"/>
                  </a:solidFill>
                  <a:latin typeface="Avenir Next LT Pro"/>
                  <a:ea typeface="Avenir Next LT Pro"/>
                  <a:cs typeface="Avenir Next LT Pro"/>
                  <a:sym typeface="Avenir Next LT Pro"/>
                </a:defRPr>
              </a:pPr>
            </a:p>
          </p:txBody>
        </p:sp>
        <p:sp>
          <p:nvSpPr>
            <p:cNvPr id="176" name="Rechthoek 31"/>
            <p:cNvSpPr/>
            <p:nvPr/>
          </p:nvSpPr>
          <p:spPr>
            <a:xfrm>
              <a:off x="5088635" y="0"/>
              <a:ext cx="695133" cy="695132"/>
            </a:xfrm>
            <a:prstGeom prst="rect">
              <a:avLst/>
            </a:prstGeom>
            <a:solidFill>
              <a:srgbClr val="82C8B3"/>
            </a:solidFill>
            <a:ln w="12700" cap="flat">
              <a:noFill/>
              <a:miter lim="400000"/>
            </a:ln>
            <a:effectLst/>
          </p:spPr>
          <p:txBody>
            <a:bodyPr wrap="square" lIns="288000" tIns="288000" rIns="288000" bIns="288000" numCol="1" anchor="ctr">
              <a:noAutofit/>
            </a:bodyPr>
            <a:lstStyle/>
            <a:p>
              <a:pPr algn="ctr" defTabSz="1828800">
                <a:spcBef>
                  <a:spcPts val="400"/>
                </a:spcBef>
                <a:defRPr sz="3200">
                  <a:solidFill>
                    <a:srgbClr val="FFFFFF"/>
                  </a:solidFill>
                  <a:latin typeface="Avenir Next LT Pro"/>
                  <a:ea typeface="Avenir Next LT Pro"/>
                  <a:cs typeface="Avenir Next LT Pro"/>
                  <a:sym typeface="Avenir Next LT Pro"/>
                </a:defRPr>
              </a:pPr>
            </a:p>
          </p:txBody>
        </p:sp>
        <p:sp>
          <p:nvSpPr>
            <p:cNvPr id="177" name="Rechthoek 32"/>
            <p:cNvSpPr/>
            <p:nvPr/>
          </p:nvSpPr>
          <p:spPr>
            <a:xfrm>
              <a:off x="5936741" y="0"/>
              <a:ext cx="695133" cy="695132"/>
            </a:xfrm>
            <a:prstGeom prst="rect">
              <a:avLst/>
            </a:prstGeom>
            <a:solidFill>
              <a:srgbClr val="FFB9D7"/>
            </a:solidFill>
            <a:ln w="12700" cap="flat">
              <a:noFill/>
              <a:miter lim="400000"/>
            </a:ln>
            <a:effectLst/>
          </p:spPr>
          <p:txBody>
            <a:bodyPr wrap="square" lIns="288000" tIns="288000" rIns="288000" bIns="288000" numCol="1" anchor="ctr">
              <a:noAutofit/>
            </a:bodyPr>
            <a:lstStyle/>
            <a:p>
              <a:pPr algn="ctr" defTabSz="1828800">
                <a:spcBef>
                  <a:spcPts val="400"/>
                </a:spcBef>
                <a:defRPr sz="3200">
                  <a:solidFill>
                    <a:srgbClr val="FFFFFF"/>
                  </a:solidFill>
                  <a:latin typeface="Avenir Next LT Pro"/>
                  <a:ea typeface="Avenir Next LT Pro"/>
                  <a:cs typeface="Avenir Next LT Pro"/>
                  <a:sym typeface="Avenir Next LT Pro"/>
                </a:defRPr>
              </a:pPr>
            </a:p>
          </p:txBody>
        </p:sp>
        <p:sp>
          <p:nvSpPr>
            <p:cNvPr id="178" name="Rechthoek 33"/>
            <p:cNvSpPr/>
            <p:nvPr/>
          </p:nvSpPr>
          <p:spPr>
            <a:xfrm>
              <a:off x="6784847" y="0"/>
              <a:ext cx="695133" cy="695132"/>
            </a:xfrm>
            <a:prstGeom prst="rect">
              <a:avLst/>
            </a:prstGeom>
            <a:solidFill>
              <a:srgbClr val="F07800"/>
            </a:solidFill>
            <a:ln w="12700" cap="flat">
              <a:noFill/>
              <a:miter lim="400000"/>
            </a:ln>
            <a:effectLst/>
          </p:spPr>
          <p:txBody>
            <a:bodyPr wrap="square" lIns="288000" tIns="288000" rIns="288000" bIns="288000" numCol="1" anchor="ctr">
              <a:noAutofit/>
            </a:bodyPr>
            <a:lstStyle/>
            <a:p>
              <a:pPr algn="ctr" defTabSz="1828800">
                <a:spcBef>
                  <a:spcPts val="400"/>
                </a:spcBef>
                <a:defRPr sz="3200">
                  <a:solidFill>
                    <a:srgbClr val="FFFFFF"/>
                  </a:solidFill>
                  <a:latin typeface="Avenir Next LT Pro"/>
                  <a:ea typeface="Avenir Next LT Pro"/>
                  <a:cs typeface="Avenir Next LT Pro"/>
                  <a:sym typeface="Avenir Next LT Pro"/>
                </a:defRPr>
              </a:pPr>
            </a:p>
          </p:txBody>
        </p:sp>
      </p:grpSp>
      <p:sp>
        <p:nvSpPr>
          <p:cNvPr id="180" name="Rechthoek 6"/>
          <p:cNvSpPr txBox="1"/>
          <p:nvPr/>
        </p:nvSpPr>
        <p:spPr>
          <a:xfrm>
            <a:off x="-1" y="-846961"/>
            <a:ext cx="2226073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 anchor="ctr">
            <a:spAutoFit/>
          </a:bodyPr>
          <a:lstStyle>
            <a:lvl1pPr defTabSz="18288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ED1B34"/>
                </a:solidFill>
                <a:latin typeface="Avenir Next LT Pro"/>
                <a:ea typeface="Avenir Next LT Pro"/>
                <a:cs typeface="Avenir Next LT Pro"/>
                <a:sym typeface="Avenir Next LT Pro"/>
              </a:defRPr>
            </a:lvl1pPr>
          </a:lstStyle>
          <a:p>
            <a:pPr/>
            <a:r>
              <a:t>Titeldia | Wit</a:t>
            </a:r>
          </a:p>
        </p:txBody>
      </p:sp>
      <p:sp>
        <p:nvSpPr>
          <p:cNvPr id="181" name="Hier is plaats voor een titel van meerdere regels lang"/>
          <p:cNvSpPr txBox="1"/>
          <p:nvPr>
            <p:ph type="title" hasCustomPrompt="1"/>
          </p:nvPr>
        </p:nvSpPr>
        <p:spPr>
          <a:xfrm>
            <a:off x="1390647" y="1658385"/>
            <a:ext cx="16275053" cy="2954658"/>
          </a:xfrm>
          <a:prstGeom prst="rect">
            <a:avLst/>
          </a:prstGeom>
        </p:spPr>
        <p:txBody>
          <a:bodyPr lIns="0" tIns="0" rIns="0" bIns="0" anchor="b"/>
          <a:lstStyle>
            <a:lvl1pPr defTabSz="1828800">
              <a:lnSpc>
                <a:spcPct val="100000"/>
              </a:lnSpc>
              <a:defRPr spc="0" sz="9600">
                <a:latin typeface="Avenir Next LT Pro"/>
                <a:ea typeface="Avenir Next LT Pro"/>
                <a:cs typeface="Avenir Next LT Pro"/>
                <a:sym typeface="Avenir Next LT Pro"/>
              </a:defRPr>
            </a:lvl1pPr>
          </a:lstStyle>
          <a:p>
            <a:pPr/>
            <a:r>
              <a:t>Hier is plaats voor een titel van meerdere regels lang</a:t>
            </a:r>
          </a:p>
        </p:txBody>
      </p:sp>
      <p:sp>
        <p:nvSpPr>
          <p:cNvPr id="182" name="Body Level One…"/>
          <p:cNvSpPr txBox="1"/>
          <p:nvPr>
            <p:ph type="body" sz="quarter" idx="1" hasCustomPrompt="1"/>
          </p:nvPr>
        </p:nvSpPr>
        <p:spPr>
          <a:xfrm>
            <a:off x="1390647" y="5786528"/>
            <a:ext cx="16275051" cy="664799"/>
          </a:xfrm>
          <a:prstGeom prst="rect">
            <a:avLst/>
          </a:prstGeom>
        </p:spPr>
        <p:txBody>
          <a:bodyPr lIns="0" tIns="0" rIns="0" bIns="0"/>
          <a:lstStyle>
            <a:lvl1pPr marL="0" indent="0" defTabSz="1828800">
              <a:spcBef>
                <a:spcPts val="1200"/>
              </a:spcBef>
              <a:buSzTx/>
              <a:buNone/>
              <a:defRPr sz="5600">
                <a:latin typeface="Avenir Next LT Pro"/>
                <a:ea typeface="Avenir Next LT Pro"/>
                <a:cs typeface="Avenir Next LT Pro"/>
                <a:sym typeface="Avenir Next LT Pro"/>
              </a:defRPr>
            </a:lvl1pPr>
            <a:lvl2pPr marL="0" indent="457200" defTabSz="1828800">
              <a:spcBef>
                <a:spcPts val="1200"/>
              </a:spcBef>
              <a:buSzTx/>
              <a:buNone/>
              <a:defRPr sz="5600">
                <a:latin typeface="Avenir Next LT Pro"/>
                <a:ea typeface="Avenir Next LT Pro"/>
                <a:cs typeface="Avenir Next LT Pro"/>
                <a:sym typeface="Avenir Next LT Pro"/>
              </a:defRPr>
            </a:lvl2pPr>
            <a:lvl3pPr marL="0" indent="914400" defTabSz="1828800">
              <a:spcBef>
                <a:spcPts val="1200"/>
              </a:spcBef>
              <a:buSzTx/>
              <a:buNone/>
              <a:defRPr sz="5600">
                <a:latin typeface="Avenir Next LT Pro"/>
                <a:ea typeface="Avenir Next LT Pro"/>
                <a:cs typeface="Avenir Next LT Pro"/>
                <a:sym typeface="Avenir Next LT Pro"/>
              </a:defRPr>
            </a:lvl3pPr>
            <a:lvl4pPr marL="0" indent="1371600" defTabSz="1828800">
              <a:spcBef>
                <a:spcPts val="1200"/>
              </a:spcBef>
              <a:buSzTx/>
              <a:buNone/>
              <a:defRPr sz="5600">
                <a:latin typeface="Avenir Next LT Pro"/>
                <a:ea typeface="Avenir Next LT Pro"/>
                <a:cs typeface="Avenir Next LT Pro"/>
                <a:sym typeface="Avenir Next LT Pro"/>
              </a:defRPr>
            </a:lvl4pPr>
            <a:lvl5pPr marL="0" indent="1828800" defTabSz="1828800">
              <a:spcBef>
                <a:spcPts val="1200"/>
              </a:spcBef>
              <a:buSzTx/>
              <a:buNone/>
              <a:defRPr sz="5600">
                <a:latin typeface="Avenir Next LT Pro"/>
                <a:ea typeface="Avenir Next LT Pro"/>
                <a:cs typeface="Avenir Next LT Pro"/>
                <a:sym typeface="Avenir Next LT Pro"/>
              </a:defRPr>
            </a:lvl5pPr>
          </a:lstStyle>
          <a:p>
            <a:pPr/>
            <a:r>
              <a:t>Hier is plaats voor een ondertitel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83" name="Vrije vorm 328"/>
          <p:cNvSpPr/>
          <p:nvPr/>
        </p:nvSpPr>
        <p:spPr>
          <a:xfrm>
            <a:off x="21665460" y="10941935"/>
            <a:ext cx="1389575" cy="1389763"/>
          </a:xfrm>
          <a:prstGeom prst="ellipse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288000" tIns="288000" rIns="288000" bIns="288000" anchor="ctr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600">
                <a:latin typeface="Avenir Next LT Pro"/>
                <a:ea typeface="Avenir Next LT Pro"/>
                <a:cs typeface="Avenir Next LT Pro"/>
                <a:sym typeface="Avenir Next LT Pro"/>
              </a:defRPr>
            </a:pPr>
          </a:p>
        </p:txBody>
      </p:sp>
      <p:sp>
        <p:nvSpPr>
          <p:cNvPr id="184" name="Vrije vorm 329"/>
          <p:cNvSpPr/>
          <p:nvPr/>
        </p:nvSpPr>
        <p:spPr>
          <a:xfrm>
            <a:off x="22993350" y="6822627"/>
            <a:ext cx="1390650" cy="1409201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288000" tIns="288000" rIns="288000" bIns="288000" anchor="ctr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600">
                <a:latin typeface="Avenir Next LT Pro"/>
                <a:ea typeface="Avenir Next LT Pro"/>
                <a:cs typeface="Avenir Next LT Pro"/>
                <a:sym typeface="Avenir Next LT Pro"/>
              </a:defRPr>
            </a:pPr>
          </a:p>
        </p:txBody>
      </p:sp>
      <p:sp>
        <p:nvSpPr>
          <p:cNvPr id="185" name="Vrije vorm 330"/>
          <p:cNvSpPr/>
          <p:nvPr/>
        </p:nvSpPr>
        <p:spPr>
          <a:xfrm rot="20760000">
            <a:off x="21322476" y="4299516"/>
            <a:ext cx="1353179" cy="27335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10800"/>
                </a:moveTo>
                <a:cubicBezTo>
                  <a:pt x="0" y="16765"/>
                  <a:pt x="9695" y="21600"/>
                  <a:pt x="21600" y="21600"/>
                </a:cubicBezTo>
                <a:lnTo>
                  <a:pt x="21600" y="0"/>
                </a:lnTo>
                <a:cubicBezTo>
                  <a:pt x="9695" y="0"/>
                  <a:pt x="0" y="4835"/>
                  <a:pt x="0" y="10800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8000" tIns="288000" rIns="288000" bIns="288000" anchor="ctr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600">
                <a:latin typeface="Avenir Next LT Pro"/>
                <a:ea typeface="Avenir Next LT Pro"/>
                <a:cs typeface="Avenir Next LT Pro"/>
                <a:sym typeface="Avenir Next LT Pro"/>
              </a:defRPr>
            </a:pPr>
          </a:p>
        </p:txBody>
      </p:sp>
      <p:sp>
        <p:nvSpPr>
          <p:cNvPr id="186" name="Vrije vorm 331"/>
          <p:cNvSpPr/>
          <p:nvPr/>
        </p:nvSpPr>
        <p:spPr>
          <a:xfrm>
            <a:off x="21641917" y="-3"/>
            <a:ext cx="2742085" cy="27424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288000" tIns="288000" rIns="288000" bIns="288000" anchor="ctr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600">
                <a:latin typeface="Avenir Next LT Pro"/>
                <a:ea typeface="Avenir Next LT Pro"/>
                <a:cs typeface="Avenir Next LT Pro"/>
                <a:sym typeface="Avenir Next LT Pro"/>
              </a:defRPr>
            </a:pPr>
          </a:p>
        </p:txBody>
      </p:sp>
      <p:sp>
        <p:nvSpPr>
          <p:cNvPr id="187" name="Vrije vorm 332"/>
          <p:cNvSpPr/>
          <p:nvPr/>
        </p:nvSpPr>
        <p:spPr>
          <a:xfrm>
            <a:off x="21673179" y="12331697"/>
            <a:ext cx="2710823" cy="1385041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288000" tIns="288000" rIns="288000" bIns="288000" anchor="ctr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600">
                <a:latin typeface="Avenir Next LT Pro"/>
                <a:ea typeface="Avenir Next LT Pro"/>
                <a:cs typeface="Avenir Next LT Pro"/>
                <a:sym typeface="Avenir Next LT Pro"/>
              </a:defRPr>
            </a:pPr>
          </a:p>
        </p:txBody>
      </p:sp>
      <p:sp>
        <p:nvSpPr>
          <p:cNvPr id="188" name="Vrije vorm 333"/>
          <p:cNvSpPr/>
          <p:nvPr/>
        </p:nvSpPr>
        <p:spPr>
          <a:xfrm>
            <a:off x="18963569" y="9629444"/>
            <a:ext cx="2701891" cy="2702256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288000" tIns="288000" rIns="288000" bIns="288000" anchor="ctr"/>
          <a:lstStyle/>
          <a:p>
            <a:pPr defTabSz="1828800">
              <a:lnSpc>
                <a:spcPct val="100000"/>
              </a:lnSpc>
              <a:spcBef>
                <a:spcPts val="0"/>
              </a:spcBef>
              <a:defRPr sz="3600">
                <a:latin typeface="Avenir Next LT Pro"/>
                <a:ea typeface="Avenir Next LT Pro"/>
                <a:cs typeface="Avenir Next LT Pro"/>
                <a:sym typeface="Avenir Next LT Pro"/>
              </a:defRPr>
            </a:pPr>
          </a:p>
        </p:txBody>
      </p:sp>
      <p:grpSp>
        <p:nvGrpSpPr>
          <p:cNvPr id="193" name="Groep 12"/>
          <p:cNvGrpSpPr/>
          <p:nvPr/>
        </p:nvGrpSpPr>
        <p:grpSpPr>
          <a:xfrm>
            <a:off x="19582241" y="10247711"/>
            <a:ext cx="1464546" cy="1465717"/>
            <a:chOff x="0" y="0"/>
            <a:chExt cx="1464544" cy="1465716"/>
          </a:xfrm>
        </p:grpSpPr>
        <p:sp>
          <p:nvSpPr>
            <p:cNvPr id="189" name="Vrije vorm 8"/>
            <p:cNvSpPr/>
            <p:nvPr/>
          </p:nvSpPr>
          <p:spPr>
            <a:xfrm>
              <a:off x="37059" y="-1"/>
              <a:ext cx="590592" cy="6300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7783" y="17337"/>
                  </a:moveTo>
                  <a:lnTo>
                    <a:pt x="21513" y="17337"/>
                  </a:lnTo>
                  <a:lnTo>
                    <a:pt x="21513" y="21600"/>
                  </a:lnTo>
                  <a:lnTo>
                    <a:pt x="0" y="21600"/>
                  </a:lnTo>
                  <a:lnTo>
                    <a:pt x="0" y="17542"/>
                  </a:lnTo>
                  <a:lnTo>
                    <a:pt x="13992" y="4222"/>
                  </a:lnTo>
                  <a:lnTo>
                    <a:pt x="1181" y="4222"/>
                  </a:lnTo>
                  <a:lnTo>
                    <a:pt x="1181" y="0"/>
                  </a:lnTo>
                  <a:lnTo>
                    <a:pt x="21600" y="0"/>
                  </a:lnTo>
                  <a:lnTo>
                    <a:pt x="21600" y="4222"/>
                  </a:lnTo>
                  <a:close/>
                </a:path>
              </a:pathLst>
            </a:custGeom>
            <a:solidFill>
              <a:srgbClr val="E52034"/>
            </a:solidFill>
            <a:ln w="12700" cap="flat">
              <a:noFill/>
              <a:miter lim="400000"/>
            </a:ln>
            <a:effectLst/>
          </p:spPr>
          <p:txBody>
            <a:bodyPr wrap="square" lIns="288000" tIns="288000" rIns="288000" bIns="288000" numCol="1" anchor="ctr">
              <a:noAutofit/>
            </a:bodyPr>
            <a:lstStyle/>
            <a:p>
              <a:pPr defTabSz="1828800">
                <a:lnSpc>
                  <a:spcPct val="100000"/>
                </a:lnSpc>
                <a:spcBef>
                  <a:spcPts val="0"/>
                </a:spcBef>
                <a:defRPr sz="3600">
                  <a:latin typeface="Avenir Next LT Pro"/>
                  <a:ea typeface="Avenir Next LT Pro"/>
                  <a:cs typeface="Avenir Next LT Pro"/>
                  <a:sym typeface="Avenir Next LT Pro"/>
                </a:defRPr>
              </a:pPr>
            </a:p>
          </p:txBody>
        </p:sp>
        <p:sp>
          <p:nvSpPr>
            <p:cNvPr id="190" name="Vrije vorm 9"/>
            <p:cNvSpPr/>
            <p:nvPr/>
          </p:nvSpPr>
          <p:spPr>
            <a:xfrm>
              <a:off x="847628" y="-1"/>
              <a:ext cx="589395" cy="6431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20943" y="16341"/>
                  </a:moveTo>
                  <a:cubicBezTo>
                    <a:pt x="18840" y="21279"/>
                    <a:pt x="12136" y="21600"/>
                    <a:pt x="10734" y="21600"/>
                  </a:cubicBezTo>
                  <a:cubicBezTo>
                    <a:pt x="9639" y="21600"/>
                    <a:pt x="5389" y="21439"/>
                    <a:pt x="2497" y="19071"/>
                  </a:cubicBezTo>
                  <a:cubicBezTo>
                    <a:pt x="44" y="17023"/>
                    <a:pt x="0" y="14454"/>
                    <a:pt x="0" y="11804"/>
                  </a:cubicBezTo>
                  <a:lnTo>
                    <a:pt x="0" y="0"/>
                  </a:lnTo>
                  <a:lnTo>
                    <a:pt x="6353" y="0"/>
                  </a:lnTo>
                  <a:lnTo>
                    <a:pt x="6353" y="13169"/>
                  </a:lnTo>
                  <a:cubicBezTo>
                    <a:pt x="6353" y="15056"/>
                    <a:pt x="6528" y="15778"/>
                    <a:pt x="7536" y="16421"/>
                  </a:cubicBezTo>
                  <a:cubicBezTo>
                    <a:pt x="8806" y="17224"/>
                    <a:pt x="10471" y="17224"/>
                    <a:pt x="10910" y="17224"/>
                  </a:cubicBezTo>
                  <a:cubicBezTo>
                    <a:pt x="12093" y="17224"/>
                    <a:pt x="13144" y="17103"/>
                    <a:pt x="14020" y="16461"/>
                  </a:cubicBezTo>
                  <a:cubicBezTo>
                    <a:pt x="15203" y="15578"/>
                    <a:pt x="15247" y="14333"/>
                    <a:pt x="15247" y="13129"/>
                  </a:cubicBezTo>
                  <a:lnTo>
                    <a:pt x="15247" y="0"/>
                  </a:lnTo>
                  <a:lnTo>
                    <a:pt x="21600" y="0"/>
                  </a:lnTo>
                  <a:lnTo>
                    <a:pt x="21600" y="11804"/>
                  </a:lnTo>
                  <a:cubicBezTo>
                    <a:pt x="21600" y="13329"/>
                    <a:pt x="21556" y="14855"/>
                    <a:pt x="20943" y="16341"/>
                  </a:cubicBezTo>
                </a:path>
              </a:pathLst>
            </a:custGeom>
            <a:solidFill>
              <a:srgbClr val="E52034"/>
            </a:solidFill>
            <a:ln w="12700" cap="flat">
              <a:noFill/>
              <a:miter lim="400000"/>
            </a:ln>
            <a:effectLst/>
          </p:spPr>
          <p:txBody>
            <a:bodyPr wrap="square" lIns="288000" tIns="288000" rIns="288000" bIns="288000" numCol="1" anchor="ctr">
              <a:noAutofit/>
            </a:bodyPr>
            <a:lstStyle/>
            <a:p>
              <a:pPr defTabSz="1828800">
                <a:lnSpc>
                  <a:spcPct val="100000"/>
                </a:lnSpc>
                <a:spcBef>
                  <a:spcPts val="0"/>
                </a:spcBef>
                <a:defRPr sz="3600">
                  <a:latin typeface="Avenir Next LT Pro"/>
                  <a:ea typeface="Avenir Next LT Pro"/>
                  <a:cs typeface="Avenir Next LT Pro"/>
                  <a:sym typeface="Avenir Next LT Pro"/>
                </a:defRPr>
              </a:pPr>
            </a:p>
          </p:txBody>
        </p:sp>
        <p:sp>
          <p:nvSpPr>
            <p:cNvPr id="191" name="Vrije vorm 10"/>
            <p:cNvSpPr/>
            <p:nvPr/>
          </p:nvSpPr>
          <p:spPr>
            <a:xfrm>
              <a:off x="-1" y="838063"/>
              <a:ext cx="691016" cy="6276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13416" y="11355"/>
                  </a:moveTo>
                  <a:lnTo>
                    <a:pt x="13416" y="21600"/>
                  </a:lnTo>
                  <a:lnTo>
                    <a:pt x="8109" y="21600"/>
                  </a:lnTo>
                  <a:lnTo>
                    <a:pt x="8109" y="11520"/>
                  </a:lnTo>
                  <a:lnTo>
                    <a:pt x="0" y="0"/>
                  </a:lnTo>
                  <a:lnTo>
                    <a:pt x="6166" y="0"/>
                  </a:lnTo>
                  <a:lnTo>
                    <a:pt x="10800" y="7282"/>
                  </a:lnTo>
                  <a:lnTo>
                    <a:pt x="15434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E52034"/>
            </a:solidFill>
            <a:ln w="12700" cap="flat">
              <a:noFill/>
              <a:miter lim="400000"/>
            </a:ln>
            <a:effectLst/>
          </p:spPr>
          <p:txBody>
            <a:bodyPr wrap="square" lIns="288000" tIns="288000" rIns="288000" bIns="288000" numCol="1" anchor="ctr">
              <a:noAutofit/>
            </a:bodyPr>
            <a:lstStyle/>
            <a:p>
              <a:pPr defTabSz="1828800">
                <a:lnSpc>
                  <a:spcPct val="100000"/>
                </a:lnSpc>
                <a:spcBef>
                  <a:spcPts val="0"/>
                </a:spcBef>
                <a:defRPr sz="3600">
                  <a:latin typeface="Avenir Next LT Pro"/>
                  <a:ea typeface="Avenir Next LT Pro"/>
                  <a:cs typeface="Avenir Next LT Pro"/>
                  <a:sym typeface="Avenir Next LT Pro"/>
                </a:defRPr>
              </a:pPr>
            </a:p>
          </p:txBody>
        </p:sp>
        <p:sp>
          <p:nvSpPr>
            <p:cNvPr id="192" name="Vrije vorm 11"/>
            <p:cNvSpPr/>
            <p:nvPr/>
          </p:nvSpPr>
          <p:spPr>
            <a:xfrm>
              <a:off x="846431" y="836869"/>
              <a:ext cx="618114" cy="6288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9" h="21600" fill="norm" stroke="1" extrusionOk="0">
                  <a:moveTo>
                    <a:pt x="18848" y="18438"/>
                  </a:moveTo>
                  <a:cubicBezTo>
                    <a:pt x="18056" y="19218"/>
                    <a:pt x="16304" y="20656"/>
                    <a:pt x="13344" y="21271"/>
                  </a:cubicBezTo>
                  <a:cubicBezTo>
                    <a:pt x="12009" y="21559"/>
                    <a:pt x="10842" y="21600"/>
                    <a:pt x="9466" y="21600"/>
                  </a:cubicBezTo>
                  <a:lnTo>
                    <a:pt x="0" y="21600"/>
                  </a:lnTo>
                  <a:lnTo>
                    <a:pt x="0" y="0"/>
                  </a:lnTo>
                  <a:lnTo>
                    <a:pt x="7673" y="0"/>
                  </a:lnTo>
                  <a:cubicBezTo>
                    <a:pt x="8423" y="0"/>
                    <a:pt x="9132" y="0"/>
                    <a:pt x="9841" y="41"/>
                  </a:cubicBezTo>
                  <a:cubicBezTo>
                    <a:pt x="10883" y="82"/>
                    <a:pt x="14887" y="205"/>
                    <a:pt x="17847" y="2382"/>
                  </a:cubicBezTo>
                  <a:cubicBezTo>
                    <a:pt x="18306" y="2669"/>
                    <a:pt x="19015" y="3285"/>
                    <a:pt x="19765" y="4353"/>
                  </a:cubicBezTo>
                  <a:cubicBezTo>
                    <a:pt x="20599" y="5544"/>
                    <a:pt x="21558" y="7474"/>
                    <a:pt x="21558" y="10636"/>
                  </a:cubicBezTo>
                  <a:cubicBezTo>
                    <a:pt x="21600" y="14701"/>
                    <a:pt x="20141" y="17124"/>
                    <a:pt x="18848" y="18438"/>
                  </a:cubicBezTo>
                  <a:moveTo>
                    <a:pt x="14178" y="6365"/>
                  </a:moveTo>
                  <a:cubicBezTo>
                    <a:pt x="13844" y="5995"/>
                    <a:pt x="13135" y="5256"/>
                    <a:pt x="11801" y="4887"/>
                  </a:cubicBezTo>
                  <a:cubicBezTo>
                    <a:pt x="10675" y="4558"/>
                    <a:pt x="9632" y="4599"/>
                    <a:pt x="8507" y="4599"/>
                  </a:cubicBezTo>
                  <a:lnTo>
                    <a:pt x="6088" y="4599"/>
                  </a:lnTo>
                  <a:lnTo>
                    <a:pt x="6088" y="17288"/>
                  </a:lnTo>
                  <a:lnTo>
                    <a:pt x="7923" y="17288"/>
                  </a:lnTo>
                  <a:cubicBezTo>
                    <a:pt x="9716" y="17288"/>
                    <a:pt x="11759" y="17206"/>
                    <a:pt x="13302" y="16138"/>
                  </a:cubicBezTo>
                  <a:cubicBezTo>
                    <a:pt x="14511" y="15317"/>
                    <a:pt x="15512" y="13757"/>
                    <a:pt x="15512" y="10800"/>
                  </a:cubicBezTo>
                  <a:cubicBezTo>
                    <a:pt x="15554" y="9157"/>
                    <a:pt x="15345" y="7679"/>
                    <a:pt x="14178" y="6365"/>
                  </a:cubicBezTo>
                </a:path>
              </a:pathLst>
            </a:custGeom>
            <a:solidFill>
              <a:srgbClr val="E52034"/>
            </a:solidFill>
            <a:ln w="12700" cap="flat">
              <a:noFill/>
              <a:miter lim="400000"/>
            </a:ln>
            <a:effectLst/>
          </p:spPr>
          <p:txBody>
            <a:bodyPr wrap="square" lIns="288000" tIns="288000" rIns="288000" bIns="288000" numCol="1" anchor="ctr">
              <a:noAutofit/>
            </a:bodyPr>
            <a:lstStyle/>
            <a:p>
              <a:pPr defTabSz="1828800">
                <a:lnSpc>
                  <a:spcPct val="100000"/>
                </a:lnSpc>
                <a:spcBef>
                  <a:spcPts val="0"/>
                </a:spcBef>
                <a:defRPr sz="3600">
                  <a:latin typeface="Avenir Next LT Pro"/>
                  <a:ea typeface="Avenir Next LT Pro"/>
                  <a:cs typeface="Avenir Next LT Pro"/>
                  <a:sym typeface="Avenir Next LT Pro"/>
                </a:defRPr>
              </a:pPr>
            </a:p>
          </p:txBody>
        </p:sp>
      </p:grpSp>
      <p:sp>
        <p:nvSpPr>
          <p:cNvPr id="194" name="Slide Number"/>
          <p:cNvSpPr txBox="1"/>
          <p:nvPr>
            <p:ph type="sldNum" sz="quarter" idx="2"/>
          </p:nvPr>
        </p:nvSpPr>
        <p:spPr>
          <a:xfrm>
            <a:off x="11785600" y="12344400"/>
            <a:ext cx="5689600" cy="736601"/>
          </a:xfrm>
          <a:prstGeom prst="rect">
            <a:avLst/>
          </a:prstGeom>
        </p:spPr>
        <p:txBody>
          <a:bodyPr lIns="91439" tIns="91439" rIns="91439" bIns="91439" anchor="ctr"/>
          <a:lstStyle>
            <a:lvl1pPr algn="r" defTabSz="1828800">
              <a:defRPr sz="2400">
                <a:latin typeface="Avenir Next LT Pro"/>
                <a:ea typeface="Avenir Next LT Pro"/>
                <a:cs typeface="Avenir Next LT Pro"/>
                <a:sym typeface="Avenir Next LT Pro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1800"/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</p:sldLayoutIdLst>
  <p:transition xmlns:p14="http://schemas.microsoft.com/office/powerpoint/2010/main" spd="med" advClick="1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-170" strike="noStrike" sz="85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b="0" baseline="0" cap="none" i="0" spc="0" strike="noStrike" sz="4800" u="none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800" u="none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video" Target="../media/media1.mp4"/><Relationship Id="rId3" Type="http://schemas.microsoft.com/office/2007/relationships/media" Target="../media/media1.mp4"/><Relationship Id="rId4" Type="http://schemas.openxmlformats.org/officeDocument/2006/relationships/image" Target="../media/image1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video" Target="../media/media2.mp4"/><Relationship Id="rId3" Type="http://schemas.microsoft.com/office/2007/relationships/media" Target="../media/media2.mp4"/><Relationship Id="rId4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Titel 1"/>
          <p:cNvSpPr txBox="1"/>
          <p:nvPr>
            <p:ph type="title"/>
          </p:nvPr>
        </p:nvSpPr>
        <p:spPr>
          <a:xfrm>
            <a:off x="1390648" y="1658385"/>
            <a:ext cx="16275052" cy="2954658"/>
          </a:xfrm>
          <a:prstGeom prst="rect">
            <a:avLst/>
          </a:prstGeom>
        </p:spPr>
        <p:txBody>
          <a:bodyPr/>
          <a:lstStyle/>
          <a:p>
            <a:pPr/>
            <a:r>
              <a:t>Kennis</a:t>
            </a:r>
            <a:r>
              <a:rPr>
                <a:solidFill>
                  <a:schemeClr val="accent5">
                    <a:lumOff val="-29866"/>
                  </a:schemeClr>
                </a:solidFill>
              </a:rPr>
              <a:t>WERK</a:t>
            </a:r>
            <a:r>
              <a:t>centrum</a:t>
            </a:r>
          </a:p>
          <a:p>
            <a:pPr>
              <a:defRPr i="1">
                <a:solidFill>
                  <a:schemeClr val="accent5">
                    <a:lumOff val="-29866"/>
                  </a:schemeClr>
                </a:solidFill>
              </a:defRPr>
            </a:pPr>
            <a:r>
              <a:t>Thinking with your Hands</a:t>
            </a:r>
          </a:p>
        </p:txBody>
      </p:sp>
      <p:sp>
        <p:nvSpPr>
          <p:cNvPr id="211" name="Ondertitel 2"/>
          <p:cNvSpPr txBox="1"/>
          <p:nvPr>
            <p:ph type="body" sz="half" idx="1"/>
          </p:nvPr>
        </p:nvSpPr>
        <p:spPr>
          <a:xfrm>
            <a:off x="4054474" y="4975863"/>
            <a:ext cx="16275051" cy="5498147"/>
          </a:xfrm>
          <a:prstGeom prst="rect">
            <a:avLst/>
          </a:prstGeom>
        </p:spPr>
        <p:txBody>
          <a:bodyPr/>
          <a:lstStyle/>
          <a:p>
            <a:pPr>
              <a:defRPr i="1"/>
            </a:pPr>
            <a:r>
              <a:t>Lectoraten binnen de kunsten</a:t>
            </a:r>
          </a:p>
          <a:p>
            <a:pPr/>
            <a:r>
              <a:t>* Technology Driven Art - </a:t>
            </a:r>
            <a:r>
              <a:rPr i="1"/>
              <a:t>Peter Missotten</a:t>
            </a:r>
            <a:endParaRPr i="1"/>
          </a:p>
          <a:p>
            <a:pPr/>
            <a:r>
              <a:t>* What Art Knows - </a:t>
            </a:r>
            <a:r>
              <a:rPr i="1"/>
              <a:t>Ties van de Werff</a:t>
            </a:r>
            <a:endParaRPr i="1"/>
          </a:p>
          <a:p>
            <a:pPr/>
            <a:r>
              <a:t>* Resilient Design Practice - </a:t>
            </a:r>
            <a:r>
              <a:rPr i="1"/>
              <a:t>Tom Luyten</a:t>
            </a:r>
            <a:br>
              <a:rPr i="1"/>
            </a:br>
          </a:p>
          <a:p>
            <a:pPr>
              <a:defRPr i="1"/>
            </a:pPr>
            <a:r>
              <a:t>De drie lectoraten werken kunstenbreed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Conservatorium"/>
          <p:cNvSpPr txBox="1"/>
          <p:nvPr/>
        </p:nvSpPr>
        <p:spPr>
          <a:xfrm>
            <a:off x="15229671" y="6689047"/>
            <a:ext cx="4449776" cy="808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Conservatorium</a:t>
            </a:r>
          </a:p>
        </p:txBody>
      </p:sp>
      <p:sp>
        <p:nvSpPr>
          <p:cNvPr id="214" name="Toneelacademie"/>
          <p:cNvSpPr txBox="1"/>
          <p:nvPr/>
        </p:nvSpPr>
        <p:spPr>
          <a:xfrm>
            <a:off x="13315330" y="4285799"/>
            <a:ext cx="4529024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Toneelacademie</a:t>
            </a:r>
          </a:p>
        </p:txBody>
      </p:sp>
      <p:sp>
        <p:nvSpPr>
          <p:cNvPr id="215" name="Architectuuracademie"/>
          <p:cNvSpPr txBox="1"/>
          <p:nvPr/>
        </p:nvSpPr>
        <p:spPr>
          <a:xfrm>
            <a:off x="5932693" y="3561068"/>
            <a:ext cx="6076189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Architectuuracademie</a:t>
            </a:r>
          </a:p>
        </p:txBody>
      </p:sp>
      <p:sp>
        <p:nvSpPr>
          <p:cNvPr id="216" name="Maastricht"/>
          <p:cNvSpPr txBox="1"/>
          <p:nvPr/>
        </p:nvSpPr>
        <p:spPr>
          <a:xfrm>
            <a:off x="8241029" y="5094727"/>
            <a:ext cx="7901941" cy="1911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120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pPr/>
            <a:r>
              <a:t>Maastricht</a:t>
            </a:r>
          </a:p>
        </p:txBody>
      </p:sp>
      <p:sp>
        <p:nvSpPr>
          <p:cNvPr id="217" name="Kunstacademie"/>
          <p:cNvSpPr txBox="1"/>
          <p:nvPr/>
        </p:nvSpPr>
        <p:spPr>
          <a:xfrm>
            <a:off x="4468276" y="4637739"/>
            <a:ext cx="4349192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Kunstacademie</a:t>
            </a:r>
          </a:p>
        </p:txBody>
      </p:sp>
      <p:sp>
        <p:nvSpPr>
          <p:cNvPr id="218" name="Communicatie en Media Design"/>
          <p:cNvSpPr txBox="1"/>
          <p:nvPr/>
        </p:nvSpPr>
        <p:spPr>
          <a:xfrm>
            <a:off x="2827016" y="7360061"/>
            <a:ext cx="8809635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Communicatie en Media Design</a:t>
            </a:r>
          </a:p>
        </p:txBody>
      </p:sp>
      <p:sp>
        <p:nvSpPr>
          <p:cNvPr id="219" name="Visuele Communicatie"/>
          <p:cNvSpPr txBox="1"/>
          <p:nvPr/>
        </p:nvSpPr>
        <p:spPr>
          <a:xfrm>
            <a:off x="7035907" y="9490981"/>
            <a:ext cx="6167020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Visuele Communicatie</a:t>
            </a:r>
          </a:p>
        </p:txBody>
      </p:sp>
      <p:sp>
        <p:nvSpPr>
          <p:cNvPr id="220" name="Klassiek"/>
          <p:cNvSpPr txBox="1"/>
          <p:nvPr/>
        </p:nvSpPr>
        <p:spPr>
          <a:xfrm>
            <a:off x="19041759" y="6087608"/>
            <a:ext cx="2372259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pPr/>
            <a:r>
              <a:t>Klassiek</a:t>
            </a:r>
          </a:p>
        </p:txBody>
      </p:sp>
      <p:sp>
        <p:nvSpPr>
          <p:cNvPr id="221" name="Jazz"/>
          <p:cNvSpPr txBox="1"/>
          <p:nvPr/>
        </p:nvSpPr>
        <p:spPr>
          <a:xfrm>
            <a:off x="20496838" y="6689047"/>
            <a:ext cx="1343254" cy="808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pPr/>
            <a:r>
              <a:t>Jazz</a:t>
            </a:r>
          </a:p>
        </p:txBody>
      </p:sp>
      <p:sp>
        <p:nvSpPr>
          <p:cNvPr id="222" name="Muziekeducatie"/>
          <p:cNvSpPr txBox="1"/>
          <p:nvPr/>
        </p:nvSpPr>
        <p:spPr>
          <a:xfrm>
            <a:off x="19701844" y="7324567"/>
            <a:ext cx="4393084" cy="808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pPr/>
            <a:r>
              <a:t>Muziekeducatie</a:t>
            </a:r>
          </a:p>
        </p:txBody>
      </p:sp>
      <p:sp>
        <p:nvSpPr>
          <p:cNvPr id="223" name="Design"/>
          <p:cNvSpPr txBox="1"/>
          <p:nvPr/>
        </p:nvSpPr>
        <p:spPr>
          <a:xfrm>
            <a:off x="4801846" y="5882407"/>
            <a:ext cx="1999794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pPr/>
            <a:r>
              <a:t>Design</a:t>
            </a:r>
          </a:p>
        </p:txBody>
      </p:sp>
      <p:sp>
        <p:nvSpPr>
          <p:cNvPr id="224" name="Kunsteducatie"/>
          <p:cNvSpPr txBox="1"/>
          <p:nvPr/>
        </p:nvSpPr>
        <p:spPr>
          <a:xfrm>
            <a:off x="2134893" y="5229140"/>
            <a:ext cx="4032809" cy="808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pPr/>
            <a:r>
              <a:t>Kunsteducatie</a:t>
            </a:r>
          </a:p>
        </p:txBody>
      </p:sp>
      <p:sp>
        <p:nvSpPr>
          <p:cNvPr id="225" name="Kunst"/>
          <p:cNvSpPr txBox="1"/>
          <p:nvPr/>
        </p:nvSpPr>
        <p:spPr>
          <a:xfrm>
            <a:off x="1830466" y="4639181"/>
            <a:ext cx="1865072" cy="808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pPr/>
            <a:r>
              <a:t>Kunst </a:t>
            </a:r>
          </a:p>
        </p:txBody>
      </p:sp>
      <p:sp>
        <p:nvSpPr>
          <p:cNvPr id="226" name="Master Scientific Illustration"/>
          <p:cNvSpPr txBox="1"/>
          <p:nvPr/>
        </p:nvSpPr>
        <p:spPr>
          <a:xfrm>
            <a:off x="3126458" y="8425521"/>
            <a:ext cx="7644080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Master Scientific Illustration</a:t>
            </a:r>
          </a:p>
        </p:txBody>
      </p:sp>
      <p:sp>
        <p:nvSpPr>
          <p:cNvPr id="227" name="Acteur"/>
          <p:cNvSpPr txBox="1"/>
          <p:nvPr/>
        </p:nvSpPr>
        <p:spPr>
          <a:xfrm>
            <a:off x="17881322" y="4924382"/>
            <a:ext cx="1897991" cy="808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pPr/>
            <a:r>
              <a:t>Acteur</a:t>
            </a:r>
          </a:p>
        </p:txBody>
      </p:sp>
      <p:sp>
        <p:nvSpPr>
          <p:cNvPr id="228" name="Regie"/>
          <p:cNvSpPr txBox="1"/>
          <p:nvPr/>
        </p:nvSpPr>
        <p:spPr>
          <a:xfrm>
            <a:off x="18334453" y="4285799"/>
            <a:ext cx="1671829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pPr/>
            <a:r>
              <a:t>Regie</a:t>
            </a:r>
          </a:p>
        </p:txBody>
      </p:sp>
      <p:sp>
        <p:nvSpPr>
          <p:cNvPr id="229" name="Performance"/>
          <p:cNvSpPr txBox="1"/>
          <p:nvPr/>
        </p:nvSpPr>
        <p:spPr>
          <a:xfrm>
            <a:off x="17363361" y="3716709"/>
            <a:ext cx="3614014" cy="808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pPr/>
            <a:r>
              <a:t>Performance</a:t>
            </a:r>
          </a:p>
        </p:txBody>
      </p:sp>
      <p:sp>
        <p:nvSpPr>
          <p:cNvPr id="230" name="Kunstopleidingen  ZUYD"/>
          <p:cNvSpPr txBox="1"/>
          <p:nvPr/>
        </p:nvSpPr>
        <p:spPr>
          <a:xfrm>
            <a:off x="3217926" y="929598"/>
            <a:ext cx="17948149" cy="1911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12000">
                <a:solidFill>
                  <a:srgbClr val="D5D5D5"/>
                </a:solidFill>
              </a:defRPr>
            </a:lvl1pPr>
          </a:lstStyle>
          <a:p>
            <a:pPr/>
            <a:r>
              <a:t>Kunstopleidingen  ZUYD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Conservatorium"/>
          <p:cNvSpPr txBox="1"/>
          <p:nvPr/>
        </p:nvSpPr>
        <p:spPr>
          <a:xfrm>
            <a:off x="15229671" y="6689047"/>
            <a:ext cx="4449777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Conservatorium</a:t>
            </a:r>
          </a:p>
        </p:txBody>
      </p:sp>
      <p:sp>
        <p:nvSpPr>
          <p:cNvPr id="233" name="Toneelacademie"/>
          <p:cNvSpPr txBox="1"/>
          <p:nvPr/>
        </p:nvSpPr>
        <p:spPr>
          <a:xfrm>
            <a:off x="13315329" y="4285799"/>
            <a:ext cx="4529025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Toneelacademie</a:t>
            </a:r>
          </a:p>
        </p:txBody>
      </p:sp>
      <p:sp>
        <p:nvSpPr>
          <p:cNvPr id="234" name="Architectuuracademie"/>
          <p:cNvSpPr txBox="1"/>
          <p:nvPr/>
        </p:nvSpPr>
        <p:spPr>
          <a:xfrm>
            <a:off x="5932693" y="3561068"/>
            <a:ext cx="6076189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Architectuuracademie</a:t>
            </a:r>
          </a:p>
        </p:txBody>
      </p:sp>
      <p:sp>
        <p:nvSpPr>
          <p:cNvPr id="235" name="Maastricht"/>
          <p:cNvSpPr txBox="1"/>
          <p:nvPr/>
        </p:nvSpPr>
        <p:spPr>
          <a:xfrm>
            <a:off x="8241030" y="5094727"/>
            <a:ext cx="7901941" cy="1911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12000"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defRPr>
            </a:lvl1pPr>
          </a:lstStyle>
          <a:p>
            <a:pPr/>
            <a:r>
              <a:t>Maastricht</a:t>
            </a:r>
          </a:p>
        </p:txBody>
      </p:sp>
      <p:sp>
        <p:nvSpPr>
          <p:cNvPr id="236" name="Kunstacademie"/>
          <p:cNvSpPr txBox="1"/>
          <p:nvPr/>
        </p:nvSpPr>
        <p:spPr>
          <a:xfrm>
            <a:off x="4468276" y="4637739"/>
            <a:ext cx="4349192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Kunstacademie</a:t>
            </a:r>
          </a:p>
        </p:txBody>
      </p:sp>
      <p:sp>
        <p:nvSpPr>
          <p:cNvPr id="237" name="Communicatie en Media Design"/>
          <p:cNvSpPr txBox="1"/>
          <p:nvPr/>
        </p:nvSpPr>
        <p:spPr>
          <a:xfrm>
            <a:off x="2827016" y="7360061"/>
            <a:ext cx="8809635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Communicatie en Media Design</a:t>
            </a:r>
          </a:p>
        </p:txBody>
      </p:sp>
      <p:sp>
        <p:nvSpPr>
          <p:cNvPr id="238" name="Visuele Communicatie"/>
          <p:cNvSpPr txBox="1"/>
          <p:nvPr/>
        </p:nvSpPr>
        <p:spPr>
          <a:xfrm>
            <a:off x="7035907" y="9490981"/>
            <a:ext cx="6167020" cy="808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Visuele Communicatie</a:t>
            </a:r>
          </a:p>
        </p:txBody>
      </p:sp>
      <p:sp>
        <p:nvSpPr>
          <p:cNvPr id="239" name="Klassiek"/>
          <p:cNvSpPr txBox="1"/>
          <p:nvPr/>
        </p:nvSpPr>
        <p:spPr>
          <a:xfrm>
            <a:off x="19041760" y="6087608"/>
            <a:ext cx="2372259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pPr/>
            <a:r>
              <a:t>Klassiek</a:t>
            </a:r>
          </a:p>
        </p:txBody>
      </p:sp>
      <p:sp>
        <p:nvSpPr>
          <p:cNvPr id="240" name="Jazz"/>
          <p:cNvSpPr txBox="1"/>
          <p:nvPr/>
        </p:nvSpPr>
        <p:spPr>
          <a:xfrm>
            <a:off x="20496838" y="6689047"/>
            <a:ext cx="1343255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pPr/>
            <a:r>
              <a:t>Jazz</a:t>
            </a:r>
          </a:p>
        </p:txBody>
      </p:sp>
      <p:sp>
        <p:nvSpPr>
          <p:cNvPr id="241" name="Muziekeducatie"/>
          <p:cNvSpPr txBox="1"/>
          <p:nvPr/>
        </p:nvSpPr>
        <p:spPr>
          <a:xfrm>
            <a:off x="19701845" y="7324567"/>
            <a:ext cx="4393083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pPr/>
            <a:r>
              <a:t>Muziekeducatie</a:t>
            </a:r>
          </a:p>
        </p:txBody>
      </p:sp>
      <p:sp>
        <p:nvSpPr>
          <p:cNvPr id="242" name="Design"/>
          <p:cNvSpPr txBox="1"/>
          <p:nvPr/>
        </p:nvSpPr>
        <p:spPr>
          <a:xfrm>
            <a:off x="4801846" y="5882407"/>
            <a:ext cx="1999794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pPr/>
            <a:r>
              <a:t>Design</a:t>
            </a:r>
          </a:p>
        </p:txBody>
      </p:sp>
      <p:sp>
        <p:nvSpPr>
          <p:cNvPr id="243" name="Kunsteducatie"/>
          <p:cNvSpPr txBox="1"/>
          <p:nvPr/>
        </p:nvSpPr>
        <p:spPr>
          <a:xfrm>
            <a:off x="2134893" y="5229140"/>
            <a:ext cx="4032809" cy="808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pPr/>
            <a:r>
              <a:t>Kunsteducatie</a:t>
            </a:r>
          </a:p>
        </p:txBody>
      </p:sp>
      <p:sp>
        <p:nvSpPr>
          <p:cNvPr id="244" name="Kunst"/>
          <p:cNvSpPr txBox="1"/>
          <p:nvPr/>
        </p:nvSpPr>
        <p:spPr>
          <a:xfrm>
            <a:off x="1830466" y="4639181"/>
            <a:ext cx="1865072" cy="808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pPr/>
            <a:r>
              <a:t>Kunst </a:t>
            </a:r>
          </a:p>
        </p:txBody>
      </p:sp>
      <p:sp>
        <p:nvSpPr>
          <p:cNvPr id="245" name="Master Scientific Illustration"/>
          <p:cNvSpPr txBox="1"/>
          <p:nvPr/>
        </p:nvSpPr>
        <p:spPr>
          <a:xfrm>
            <a:off x="3126458" y="8425521"/>
            <a:ext cx="7644080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Master Scientific Illustration</a:t>
            </a:r>
          </a:p>
        </p:txBody>
      </p:sp>
      <p:sp>
        <p:nvSpPr>
          <p:cNvPr id="246" name="Acteur"/>
          <p:cNvSpPr txBox="1"/>
          <p:nvPr/>
        </p:nvSpPr>
        <p:spPr>
          <a:xfrm>
            <a:off x="17881322" y="4924382"/>
            <a:ext cx="1897991" cy="808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pPr/>
            <a:r>
              <a:t>Acteur</a:t>
            </a:r>
          </a:p>
        </p:txBody>
      </p:sp>
      <p:sp>
        <p:nvSpPr>
          <p:cNvPr id="247" name="Regie"/>
          <p:cNvSpPr txBox="1"/>
          <p:nvPr/>
        </p:nvSpPr>
        <p:spPr>
          <a:xfrm>
            <a:off x="18334454" y="4285799"/>
            <a:ext cx="1671829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pPr/>
            <a:r>
              <a:t>Regie</a:t>
            </a:r>
          </a:p>
        </p:txBody>
      </p:sp>
      <p:sp>
        <p:nvSpPr>
          <p:cNvPr id="248" name="Performance"/>
          <p:cNvSpPr txBox="1"/>
          <p:nvPr/>
        </p:nvSpPr>
        <p:spPr>
          <a:xfrm>
            <a:off x="17363361" y="3716709"/>
            <a:ext cx="3614015" cy="8084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>
                <a:solidFill>
                  <a:schemeClr val="accent5">
                    <a:lumOff val="-29866"/>
                  </a:schemeClr>
                </a:solidFill>
              </a:defRPr>
            </a:lvl1pPr>
          </a:lstStyle>
          <a:p>
            <a:pPr/>
            <a:r>
              <a:t>Performance</a:t>
            </a:r>
          </a:p>
        </p:txBody>
      </p:sp>
      <p:sp>
        <p:nvSpPr>
          <p:cNvPr id="249" name="Kunstopleidingen  ZUYD"/>
          <p:cNvSpPr txBox="1"/>
          <p:nvPr/>
        </p:nvSpPr>
        <p:spPr>
          <a:xfrm>
            <a:off x="3217926" y="929598"/>
            <a:ext cx="17948149" cy="19115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12000">
                <a:solidFill>
                  <a:srgbClr val="D5D5D5"/>
                </a:solidFill>
              </a:defRPr>
            </a:lvl1pPr>
          </a:lstStyle>
          <a:p>
            <a:pPr/>
            <a:r>
              <a:t>Kunstopleidingen  ZUYD</a:t>
            </a:r>
          </a:p>
        </p:txBody>
      </p:sp>
      <p:sp>
        <p:nvSpPr>
          <p:cNvPr id="250" name="Beeldende Kunsten  []"/>
          <p:cNvSpPr txBox="1"/>
          <p:nvPr/>
        </p:nvSpPr>
        <p:spPr>
          <a:xfrm>
            <a:off x="697645" y="10791847"/>
            <a:ext cx="11890453" cy="14407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b="1" sz="8800">
                <a:solidFill>
                  <a:srgbClr val="929292"/>
                </a:solidFill>
              </a:defRPr>
            </a:lvl1pPr>
          </a:lstStyle>
          <a:p>
            <a:pPr/>
            <a:r>
              <a:t>Beeldende Kunsten  []</a:t>
            </a:r>
          </a:p>
        </p:txBody>
      </p:sp>
      <p:sp>
        <p:nvSpPr>
          <p:cNvPr id="251" name="Podiumkunsten"/>
          <p:cNvSpPr txBox="1"/>
          <p:nvPr/>
        </p:nvSpPr>
        <p:spPr>
          <a:xfrm>
            <a:off x="13151444" y="10791847"/>
            <a:ext cx="8453832" cy="14407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r">
              <a:defRPr b="1" sz="8800">
                <a:solidFill>
                  <a:srgbClr val="929292"/>
                </a:solidFill>
              </a:defRPr>
            </a:lvl1pPr>
          </a:lstStyle>
          <a:p>
            <a:pPr/>
            <a:r>
              <a:t>Podiumkunsten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SolarIes_badminton.mp4" descr="SolarIes_badminton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0" y="0"/>
            <a:ext cx="24384001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254" name="Solar Vlaar &amp; Ies Kaczmarek - I really like it (2025)"/>
          <p:cNvSpPr txBox="1"/>
          <p:nvPr/>
        </p:nvSpPr>
        <p:spPr>
          <a:xfrm>
            <a:off x="4072059" y="12135509"/>
            <a:ext cx="13481001" cy="8084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>
                <a:solidFill>
                  <a:srgbClr val="D5D5D5"/>
                </a:solidFill>
              </a:defRPr>
            </a:pPr>
            <a:r>
              <a:t>Solar Vlaar &amp; Ies Kaczmarek - </a:t>
            </a:r>
            <a:r>
              <a:rPr i="1"/>
              <a:t>I really like it (2025)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:fade/>
      </p:transition>
    </mc:Choice>
    <mc:Fallback>
      <p:transition spd="slow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  <p:cond evt="onBegin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after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624" fill="hold"/>
                                        <p:tgtEl>
                                          <p:spTgt spid="2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54489">
                <p:cTn id="7" fill="hold" display="0">
                  <p:stCondLst>
                    <p:cond delay="indefinite"/>
                  </p:stCondLst>
                </p:cTn>
                <p:tgtEl>
                  <p:spTgt spid="253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253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25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Titel 1"/>
          <p:cNvSpPr txBox="1"/>
          <p:nvPr>
            <p:ph type="title"/>
          </p:nvPr>
        </p:nvSpPr>
        <p:spPr>
          <a:xfrm>
            <a:off x="1390648" y="1143730"/>
            <a:ext cx="19606098" cy="8184049"/>
          </a:xfrm>
          <a:prstGeom prst="rect">
            <a:avLst/>
          </a:prstGeom>
        </p:spPr>
        <p:txBody>
          <a:bodyPr/>
          <a:lstStyle/>
          <a:p>
            <a:pPr defTabSz="1572768">
              <a:defRPr sz="8256"/>
            </a:pPr>
          </a:p>
          <a:p>
            <a:pPr defTabSz="1572768">
              <a:defRPr sz="8256">
                <a:solidFill>
                  <a:srgbClr val="5E5E5E"/>
                </a:solidFill>
              </a:defRPr>
            </a:pPr>
            <a:r>
              <a:t>Drie lectoraten vormen </a:t>
            </a:r>
            <a:r>
              <a:rPr>
                <a:solidFill>
                  <a:srgbClr val="000000"/>
                </a:solidFill>
              </a:rPr>
              <a:t>samen</a:t>
            </a:r>
          </a:p>
          <a:p>
            <a:pPr defTabSz="1572768">
              <a:defRPr sz="8256"/>
            </a:pPr>
            <a:r>
              <a:rPr>
                <a:solidFill>
                  <a:srgbClr val="5E5E5E"/>
                </a:solidFill>
              </a:rPr>
              <a:t>het </a:t>
            </a:r>
            <a:r>
              <a:t>Kennis</a:t>
            </a:r>
            <a:r>
              <a:rPr>
                <a:solidFill>
                  <a:schemeClr val="accent5">
                    <a:lumOff val="-29866"/>
                  </a:schemeClr>
                </a:solidFill>
              </a:rPr>
              <a:t>WERK</a:t>
            </a:r>
            <a:r>
              <a:t>centrum</a:t>
            </a:r>
          </a:p>
          <a:p>
            <a:pPr defTabSz="1572768">
              <a:defRPr sz="8256">
                <a:solidFill>
                  <a:srgbClr val="5E5E5E"/>
                </a:solidFill>
              </a:defRPr>
            </a:pPr>
            <a:r>
              <a:t>rond </a:t>
            </a:r>
          </a:p>
          <a:p>
            <a:pPr defTabSz="1572768">
              <a:defRPr sz="8256"/>
            </a:pPr>
            <a:r>
              <a:rPr>
                <a:solidFill>
                  <a:srgbClr val="5E5E5E"/>
                </a:solidFill>
              </a:rPr>
              <a:t>één gemeenschappelijke</a:t>
            </a:r>
            <a:r>
              <a:t> methodologie</a:t>
            </a:r>
          </a:p>
          <a:p>
            <a:pPr defTabSz="1572768">
              <a:defRPr i="1" sz="8256">
                <a:solidFill>
                  <a:schemeClr val="accent5">
                    <a:lumOff val="-29866"/>
                  </a:schemeClr>
                </a:solidFill>
              </a:defRPr>
            </a:pPr>
            <a:r>
              <a:t>Thinking with your Hands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advClick="1" p14:dur="15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Titel 1"/>
          <p:cNvSpPr txBox="1"/>
          <p:nvPr>
            <p:ph type="title"/>
          </p:nvPr>
        </p:nvSpPr>
        <p:spPr>
          <a:xfrm>
            <a:off x="1390648" y="1658385"/>
            <a:ext cx="16275052" cy="2954658"/>
          </a:xfrm>
          <a:prstGeom prst="rect">
            <a:avLst/>
          </a:prstGeom>
        </p:spPr>
        <p:txBody>
          <a:bodyPr/>
          <a:lstStyle/>
          <a:p>
            <a:pPr/>
            <a:r>
              <a:t>Kennis</a:t>
            </a:r>
            <a:r>
              <a:rPr>
                <a:solidFill>
                  <a:schemeClr val="accent5">
                    <a:lumOff val="-29866"/>
                  </a:schemeClr>
                </a:solidFill>
              </a:rPr>
              <a:t>WERK</a:t>
            </a:r>
            <a:r>
              <a:t>centrum</a:t>
            </a:r>
          </a:p>
          <a:p>
            <a:pPr>
              <a:defRPr i="1">
                <a:solidFill>
                  <a:schemeClr val="accent5">
                    <a:lumOff val="-29866"/>
                  </a:schemeClr>
                </a:solidFill>
              </a:defRPr>
            </a:pPr>
            <a:r>
              <a:t>Thinking with your Hands</a:t>
            </a:r>
          </a:p>
        </p:txBody>
      </p:sp>
      <p:sp>
        <p:nvSpPr>
          <p:cNvPr id="259" name="Ondertitel 2"/>
          <p:cNvSpPr txBox="1"/>
          <p:nvPr>
            <p:ph type="body" idx="1"/>
          </p:nvPr>
        </p:nvSpPr>
        <p:spPr>
          <a:xfrm>
            <a:off x="1532621" y="4407968"/>
            <a:ext cx="18337969" cy="7376319"/>
          </a:xfrm>
          <a:prstGeom prst="rect">
            <a:avLst/>
          </a:prstGeom>
        </p:spPr>
        <p:txBody>
          <a:bodyPr/>
          <a:lstStyle/>
          <a:p>
            <a:pPr>
              <a:defRPr i="1"/>
            </a:pPr>
          </a:p>
          <a:p>
            <a:pPr>
              <a:defRPr i="1">
                <a:solidFill>
                  <a:srgbClr val="5E5E5E"/>
                </a:solidFill>
              </a:defRPr>
            </a:pPr>
            <a:r>
              <a:rPr b="1"/>
              <a:t>Kunst- en designonderzoek helpt om vragen </a:t>
            </a:r>
            <a:br>
              <a:rPr b="1"/>
            </a:br>
            <a:r>
              <a:rPr b="1"/>
              <a:t>anders te stellen, problemen te herordenen </a:t>
            </a:r>
            <a:br>
              <a:rPr b="1"/>
            </a:br>
            <a:r>
              <a:rPr b="1"/>
              <a:t>en nieuwe perspectieven te openen. </a:t>
            </a:r>
            <a:endParaRPr b="1"/>
          </a:p>
          <a:p>
            <a:pPr>
              <a:defRPr i="1">
                <a:solidFill>
                  <a:srgbClr val="5E5E5E"/>
                </a:solidFill>
              </a:defRPr>
            </a:pPr>
            <a:br>
              <a:rPr b="1"/>
            </a:br>
            <a:r>
              <a:rPr b="1"/>
              <a:t>Elke nieuwe vraag is de kiem van een nieuwe oplossing.</a:t>
            </a:r>
            <a:endParaRPr b="1">
              <a:solidFill>
                <a:schemeClr val="accent5">
                  <a:lumOff val="-29866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Titel 1"/>
          <p:cNvSpPr txBox="1"/>
          <p:nvPr>
            <p:ph type="title"/>
          </p:nvPr>
        </p:nvSpPr>
        <p:spPr>
          <a:xfrm>
            <a:off x="1390648" y="1658385"/>
            <a:ext cx="16275052" cy="2954658"/>
          </a:xfrm>
          <a:prstGeom prst="rect">
            <a:avLst/>
          </a:prstGeom>
        </p:spPr>
        <p:txBody>
          <a:bodyPr/>
          <a:lstStyle/>
          <a:p>
            <a:pPr/>
            <a:r>
              <a:t>Kennis</a:t>
            </a:r>
            <a:r>
              <a:rPr>
                <a:solidFill>
                  <a:schemeClr val="accent5">
                    <a:lumOff val="-29866"/>
                  </a:schemeClr>
                </a:solidFill>
              </a:rPr>
              <a:t>WERK</a:t>
            </a:r>
            <a:r>
              <a:t>centrum</a:t>
            </a:r>
          </a:p>
          <a:p>
            <a:pPr>
              <a:defRPr i="1">
                <a:solidFill>
                  <a:schemeClr val="accent5">
                    <a:lumOff val="-29866"/>
                  </a:schemeClr>
                </a:solidFill>
              </a:defRPr>
            </a:pPr>
            <a:r>
              <a:t>Thinking with your Hands</a:t>
            </a:r>
          </a:p>
        </p:txBody>
      </p:sp>
      <p:sp>
        <p:nvSpPr>
          <p:cNvPr id="262" name="Ondertitel 2"/>
          <p:cNvSpPr txBox="1"/>
          <p:nvPr>
            <p:ph type="body" idx="1"/>
          </p:nvPr>
        </p:nvSpPr>
        <p:spPr>
          <a:xfrm>
            <a:off x="1550368" y="4888585"/>
            <a:ext cx="19361732" cy="7859570"/>
          </a:xfrm>
          <a:prstGeom prst="rect">
            <a:avLst/>
          </a:prstGeom>
        </p:spPr>
        <p:txBody>
          <a:bodyPr/>
          <a:lstStyle/>
          <a:p>
            <a:pPr>
              <a:defRPr i="1"/>
            </a:pPr>
            <a:r>
              <a:t>Onze missie:</a:t>
            </a:r>
          </a:p>
          <a:p>
            <a:pPr>
              <a:defRPr i="1"/>
            </a:pPr>
            <a:r>
              <a:t>Wij bouwen aan een plek waar onderzoek door maken centraal staat. Waar disciplines elkaar ontmoeten. </a:t>
            </a:r>
            <a:br/>
            <a:r>
              <a:t>Waar nieuwe vragen ontstaan, nieuwe verbanden zichtbaar worden en nieuwe vormen van kennis gedeeld worden. </a:t>
            </a:r>
            <a:br/>
            <a:r>
              <a:t>Een plek die de volle breedte van de maatschappij als werkveld erkent.</a:t>
            </a:r>
          </a:p>
          <a:p>
            <a:pPr>
              <a:defRPr i="1"/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Titel 1"/>
          <p:cNvSpPr txBox="1"/>
          <p:nvPr>
            <p:ph type="title"/>
          </p:nvPr>
        </p:nvSpPr>
        <p:spPr>
          <a:xfrm>
            <a:off x="1390648" y="1658385"/>
            <a:ext cx="16275052" cy="2954658"/>
          </a:xfrm>
          <a:prstGeom prst="rect">
            <a:avLst/>
          </a:prstGeom>
        </p:spPr>
        <p:txBody>
          <a:bodyPr/>
          <a:lstStyle/>
          <a:p>
            <a:pPr/>
            <a:r>
              <a:t>Kennis</a:t>
            </a:r>
            <a:r>
              <a:rPr>
                <a:solidFill>
                  <a:schemeClr val="accent5">
                    <a:lumOff val="-29866"/>
                  </a:schemeClr>
                </a:solidFill>
              </a:rPr>
              <a:t>WERK</a:t>
            </a:r>
            <a:r>
              <a:t>centrum</a:t>
            </a:r>
          </a:p>
          <a:p>
            <a:pPr>
              <a:defRPr i="1">
                <a:solidFill>
                  <a:schemeClr val="accent5">
                    <a:lumOff val="-29866"/>
                  </a:schemeClr>
                </a:solidFill>
              </a:defRPr>
            </a:pPr>
            <a:r>
              <a:t>Thinking with your Hands</a:t>
            </a:r>
          </a:p>
        </p:txBody>
      </p:sp>
      <p:sp>
        <p:nvSpPr>
          <p:cNvPr id="265" name="Ondertitel 2"/>
          <p:cNvSpPr txBox="1"/>
          <p:nvPr>
            <p:ph type="body" idx="1"/>
          </p:nvPr>
        </p:nvSpPr>
        <p:spPr>
          <a:xfrm>
            <a:off x="1550368" y="4622384"/>
            <a:ext cx="19361732" cy="7859571"/>
          </a:xfrm>
          <a:prstGeom prst="rect">
            <a:avLst/>
          </a:prstGeom>
        </p:spPr>
        <p:txBody>
          <a:bodyPr/>
          <a:lstStyle/>
          <a:p>
            <a:pPr defTabSz="1499616">
              <a:spcBef>
                <a:spcPts val="900"/>
              </a:spcBef>
              <a:defRPr i="1" sz="4592"/>
            </a:pPr>
            <a:r>
              <a:t>streeft naar:</a:t>
            </a:r>
          </a:p>
          <a:p>
            <a:pPr defTabSz="1499616">
              <a:spcBef>
                <a:spcPts val="900"/>
              </a:spcBef>
              <a:defRPr i="1" sz="4592"/>
            </a:pPr>
            <a:r>
              <a:t>* </a:t>
            </a:r>
            <a:r>
              <a:rPr b="1"/>
              <a:t>Bundeling van expertise</a:t>
            </a:r>
            <a:r>
              <a:t> en een sterkere positionering van het kunst- en designonderzoek binnen en buiten Zuyd.</a:t>
            </a:r>
          </a:p>
          <a:p>
            <a:pPr defTabSz="1499616">
              <a:spcBef>
                <a:spcPts val="900"/>
              </a:spcBef>
              <a:defRPr i="1" sz="4592"/>
            </a:pPr>
            <a:r>
              <a:t>* </a:t>
            </a:r>
            <a:r>
              <a:rPr b="1"/>
              <a:t>Grotere zichtbaarheid</a:t>
            </a:r>
            <a:r>
              <a:t> in het werkveld en bij maatschappelijke partners.</a:t>
            </a:r>
          </a:p>
          <a:p>
            <a:pPr defTabSz="1499616">
              <a:spcBef>
                <a:spcPts val="900"/>
              </a:spcBef>
              <a:defRPr i="1" sz="4592"/>
            </a:pPr>
            <a:r>
              <a:t>* </a:t>
            </a:r>
            <a:r>
              <a:rPr b="1"/>
              <a:t>Professionalisering en coherentie</a:t>
            </a:r>
            <a:r>
              <a:t> in methodologie en aanpak.</a:t>
            </a:r>
          </a:p>
          <a:p>
            <a:pPr defTabSz="1499616">
              <a:spcBef>
                <a:spcPts val="900"/>
              </a:spcBef>
              <a:defRPr i="1" sz="4592"/>
            </a:pPr>
            <a:r>
              <a:t>* </a:t>
            </a:r>
            <a:r>
              <a:rPr b="1"/>
              <a:t>Betere ontsluiting van kennis</a:t>
            </a:r>
            <a:r>
              <a:t> voor opleidingen, onderzoekers, studenten en externe partners.</a:t>
            </a:r>
          </a:p>
          <a:p>
            <a:pPr defTabSz="1499616">
              <a:spcBef>
                <a:spcPts val="900"/>
              </a:spcBef>
              <a:defRPr i="1" sz="4592"/>
            </a:pPr>
            <a:r>
              <a:t>* </a:t>
            </a:r>
            <a:r>
              <a:rPr b="1"/>
              <a:t>Vergroting van maatschappelijke impact</a:t>
            </a:r>
            <a:r>
              <a:t> door kunstenaars en ontwerpers te positioneren als betekenisvolle spelers </a:t>
            </a:r>
          </a:p>
          <a:p>
            <a:pPr defTabSz="1499616">
              <a:spcBef>
                <a:spcPts val="900"/>
              </a:spcBef>
              <a:defRPr i="1" sz="4592"/>
            </a:pPr>
            <a:r>
              <a:t>binnen complexe maatschappelijke vraagstukken.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Titel 1"/>
          <p:cNvSpPr txBox="1"/>
          <p:nvPr>
            <p:ph type="title"/>
          </p:nvPr>
        </p:nvSpPr>
        <p:spPr>
          <a:xfrm>
            <a:off x="1390648" y="1658385"/>
            <a:ext cx="16275052" cy="2954658"/>
          </a:xfrm>
          <a:prstGeom prst="rect">
            <a:avLst/>
          </a:prstGeom>
        </p:spPr>
        <p:txBody>
          <a:bodyPr/>
          <a:lstStyle/>
          <a:p>
            <a:pPr/>
            <a:r>
              <a:t>Kennis</a:t>
            </a:r>
            <a:r>
              <a:rPr>
                <a:solidFill>
                  <a:schemeClr val="accent5">
                    <a:lumOff val="-29866"/>
                  </a:schemeClr>
                </a:solidFill>
              </a:rPr>
              <a:t>WERK</a:t>
            </a:r>
            <a:r>
              <a:t>centrum</a:t>
            </a:r>
          </a:p>
          <a:p>
            <a:pPr>
              <a:defRPr i="1">
                <a:solidFill>
                  <a:schemeClr val="accent5">
                    <a:lumOff val="-29866"/>
                  </a:schemeClr>
                </a:solidFill>
              </a:defRPr>
            </a:pPr>
            <a:r>
              <a:t>Thinking with your Hands</a:t>
            </a:r>
          </a:p>
        </p:txBody>
      </p:sp>
      <p:sp>
        <p:nvSpPr>
          <p:cNvPr id="268" name="Ondertitel 2"/>
          <p:cNvSpPr txBox="1"/>
          <p:nvPr>
            <p:ph type="body" idx="1"/>
          </p:nvPr>
        </p:nvSpPr>
        <p:spPr>
          <a:xfrm>
            <a:off x="1550368" y="4869383"/>
            <a:ext cx="18337968" cy="7376319"/>
          </a:xfrm>
          <a:prstGeom prst="rect">
            <a:avLst/>
          </a:prstGeom>
        </p:spPr>
        <p:txBody>
          <a:bodyPr/>
          <a:lstStyle/>
          <a:p>
            <a:pPr>
              <a:defRPr i="1"/>
            </a:pPr>
            <a:r>
              <a:t>* wordt het gemeenschappelijke aanspreekpunt voor alle kunstopleidingen</a:t>
            </a:r>
          </a:p>
          <a:p>
            <a:pPr>
              <a:defRPr i="1"/>
            </a:pPr>
            <a:r>
              <a:t>* wordt het gemeenschappelijke aanspreekpunt voor de verschillende werkvelden en kunstpraktijken</a:t>
            </a:r>
          </a:p>
          <a:p>
            <a:pPr>
              <a:defRPr i="1"/>
            </a:pPr>
            <a:r>
              <a:t>* coördineert gemeenschappelijke onderzoekslijnen</a:t>
            </a:r>
          </a:p>
          <a:p>
            <a:pPr>
              <a:defRPr i="1"/>
            </a:pPr>
            <a:r>
              <a:t>* ondersteunt de publicaties</a:t>
            </a:r>
          </a:p>
          <a:p>
            <a:pPr>
              <a:defRPr i="1"/>
            </a:pPr>
            <a:r>
              <a:t>* coördineert de communicatie en valorisatie van</a:t>
            </a:r>
          </a:p>
          <a:p>
            <a:pPr>
              <a:defRPr i="1"/>
            </a:pPr>
            <a:r>
              <a:t>het onderzoek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Titel 1"/>
          <p:cNvSpPr txBox="1"/>
          <p:nvPr>
            <p:ph type="title"/>
          </p:nvPr>
        </p:nvSpPr>
        <p:spPr>
          <a:xfrm>
            <a:off x="1390648" y="1658385"/>
            <a:ext cx="16275052" cy="2954658"/>
          </a:xfrm>
          <a:prstGeom prst="rect">
            <a:avLst/>
          </a:prstGeom>
        </p:spPr>
        <p:txBody>
          <a:bodyPr/>
          <a:lstStyle/>
          <a:p>
            <a:pPr/>
            <a:r>
              <a:t>Kennis</a:t>
            </a:r>
            <a:r>
              <a:rPr>
                <a:solidFill>
                  <a:schemeClr val="accent5">
                    <a:lumOff val="-29866"/>
                  </a:schemeClr>
                </a:solidFill>
              </a:rPr>
              <a:t>WERK</a:t>
            </a:r>
            <a:r>
              <a:t>centrum</a:t>
            </a:r>
          </a:p>
          <a:p>
            <a:pPr>
              <a:defRPr i="1">
                <a:solidFill>
                  <a:schemeClr val="accent5">
                    <a:lumOff val="-29866"/>
                  </a:schemeClr>
                </a:solidFill>
              </a:defRPr>
            </a:pPr>
            <a:r>
              <a:t>Thinking with your Hands</a:t>
            </a:r>
          </a:p>
        </p:txBody>
      </p:sp>
      <p:sp>
        <p:nvSpPr>
          <p:cNvPr id="271" name="Ondertitel 2"/>
          <p:cNvSpPr txBox="1"/>
          <p:nvPr>
            <p:ph type="body" idx="1"/>
          </p:nvPr>
        </p:nvSpPr>
        <p:spPr>
          <a:xfrm>
            <a:off x="1550368" y="4869383"/>
            <a:ext cx="18337968" cy="7376318"/>
          </a:xfrm>
          <a:prstGeom prst="rect">
            <a:avLst/>
          </a:prstGeom>
        </p:spPr>
        <p:txBody>
          <a:bodyPr/>
          <a:lstStyle/>
          <a:p>
            <a:pPr>
              <a:defRPr i="1"/>
            </a:pPr>
            <a:r>
              <a:t>Samenwerking staat centraal:</a:t>
            </a:r>
          </a:p>
          <a:p>
            <a:pPr>
              <a:defRPr i="1"/>
            </a:pPr>
            <a:r>
              <a:t>* met de (zeer) diverse kunst- en designopleidingen</a:t>
            </a:r>
          </a:p>
          <a:p>
            <a:pPr>
              <a:defRPr i="1"/>
            </a:pPr>
            <a:r>
              <a:t>* met andere opleidingen binnen ZUYD</a:t>
            </a:r>
          </a:p>
          <a:p>
            <a:pPr>
              <a:defRPr i="1"/>
            </a:pPr>
            <a:r>
              <a:t>* met verschillende thema’s van ZUYD en daarbuiten</a:t>
            </a:r>
          </a:p>
          <a:p>
            <a:pPr>
              <a:defRPr i="1"/>
            </a:pPr>
            <a:r>
              <a:t>* met de andere kenniscentra en lectoraten</a:t>
            </a:r>
          </a:p>
          <a:p>
            <a:pPr>
              <a:defRPr i="1"/>
            </a:pPr>
            <a:r>
              <a:t>* met diverse partners in de maatschappij</a:t>
            </a:r>
          </a:p>
          <a:p>
            <a:pPr>
              <a:defRPr i="1"/>
            </a:pPr>
            <a:r>
              <a:t>* met de regio en ver daarbuiten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Titel 1"/>
          <p:cNvSpPr txBox="1"/>
          <p:nvPr>
            <p:ph type="title"/>
          </p:nvPr>
        </p:nvSpPr>
        <p:spPr>
          <a:xfrm>
            <a:off x="1390648" y="1658385"/>
            <a:ext cx="16275052" cy="2954658"/>
          </a:xfrm>
          <a:prstGeom prst="rect">
            <a:avLst/>
          </a:prstGeom>
        </p:spPr>
        <p:txBody>
          <a:bodyPr/>
          <a:lstStyle/>
          <a:p>
            <a:pPr/>
            <a:r>
              <a:t>Kennis</a:t>
            </a:r>
            <a:r>
              <a:rPr>
                <a:solidFill>
                  <a:schemeClr val="accent5">
                    <a:lumOff val="-29866"/>
                  </a:schemeClr>
                </a:solidFill>
              </a:rPr>
              <a:t>WERK</a:t>
            </a:r>
            <a:r>
              <a:t>centrum</a:t>
            </a:r>
          </a:p>
          <a:p>
            <a:pPr>
              <a:defRPr i="1">
                <a:solidFill>
                  <a:schemeClr val="accent5">
                    <a:lumOff val="-29866"/>
                  </a:schemeClr>
                </a:solidFill>
              </a:defRPr>
            </a:pPr>
            <a:r>
              <a:t>Thinking with your Hands</a:t>
            </a:r>
          </a:p>
        </p:txBody>
      </p:sp>
      <p:sp>
        <p:nvSpPr>
          <p:cNvPr id="274" name="Ondertitel 2"/>
          <p:cNvSpPr txBox="1"/>
          <p:nvPr>
            <p:ph type="body" idx="1"/>
          </p:nvPr>
        </p:nvSpPr>
        <p:spPr>
          <a:xfrm>
            <a:off x="3023016" y="4727409"/>
            <a:ext cx="18337968" cy="7376319"/>
          </a:xfrm>
          <a:prstGeom prst="rect">
            <a:avLst/>
          </a:prstGeom>
        </p:spPr>
        <p:txBody>
          <a:bodyPr/>
          <a:lstStyle/>
          <a:p>
            <a:pPr>
              <a:defRPr i="1"/>
            </a:pPr>
            <a:br/>
            <a:r>
              <a:rPr b="1">
                <a:solidFill>
                  <a:schemeClr val="accent5">
                    <a:lumOff val="-29866"/>
                  </a:schemeClr>
                </a:solidFill>
              </a:rPr>
              <a:t>is een platform waar kunstenaars en ontwerpers </a:t>
            </a:r>
            <a:br>
              <a:rPr b="1">
                <a:solidFill>
                  <a:schemeClr val="accent5">
                    <a:lumOff val="-29866"/>
                  </a:schemeClr>
                </a:solidFill>
              </a:rPr>
            </a:br>
            <a:r>
              <a:rPr b="1">
                <a:solidFill>
                  <a:schemeClr val="accent5">
                    <a:lumOff val="-29866"/>
                  </a:schemeClr>
                </a:solidFill>
              </a:rPr>
              <a:t>de toekomst bevragen door die samen met anderen vorm te geven.</a:t>
            </a:r>
            <a:endParaRPr b="1">
              <a:solidFill>
                <a:schemeClr val="accent5">
                  <a:lumOff val="-29866"/>
                </a:schemeClr>
              </a:solidFill>
            </a:endParaRPr>
          </a:p>
          <a:p>
            <a:pPr>
              <a:defRPr i="1"/>
            </a:pPr>
            <a:endParaRPr b="1">
              <a:solidFill>
                <a:schemeClr val="accent5">
                  <a:lumOff val="-29866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AI Emotions.mp4" descr="AI Emotions.mp4"/>
          <p:cNvPicPr>
            <a:picLocks noChangeAspect="0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>
            <a:extLst/>
          </a:blip>
          <a:stretch>
            <a:fillRect/>
          </a:stretch>
        </p:blipFill>
        <p:spPr>
          <a:xfrm>
            <a:off x="45991" y="25870"/>
            <a:ext cx="24292018" cy="13664260"/>
          </a:xfrm>
          <a:prstGeom prst="rect">
            <a:avLst/>
          </a:prstGeom>
          <a:ln w="12700">
            <a:miter lim="400000"/>
          </a:ln>
        </p:spPr>
      </p:pic>
      <p:sp>
        <p:nvSpPr>
          <p:cNvPr id="277" name="https://www.simonmeyerdirector.com/"/>
          <p:cNvSpPr txBox="1"/>
          <p:nvPr/>
        </p:nvSpPr>
        <p:spPr>
          <a:xfrm>
            <a:off x="16166393" y="12700528"/>
            <a:ext cx="6471032" cy="6254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defTabSz="821531">
              <a:lnSpc>
                <a:spcPct val="100000"/>
              </a:lnSpc>
              <a:spcBef>
                <a:spcPts val="3300"/>
              </a:spcBef>
              <a:defRPr sz="2800">
                <a:solidFill>
                  <a:srgbClr val="838787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pPr/>
            <a:r>
              <a:t>https://www.simonmeyerdirector.com/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advClick="1" p14:dur="1000">
        <p:fade/>
      </p:transition>
    </mc:Choice>
    <mc:Fallback>
      <p:transition spd="med">
        <p:fade/>
      </p:transition>
    </mc:Fallback>
  </mc:AlternateContent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mediacall" nodeType="clickEffect" presetSubtype="0" presetID="1" grpId="1" fill="hold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5371" fill="hold"/>
                                        <p:tgtEl>
                                          <p:spTgt spid="2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  <p:video fullScrn="0">
              <p:cMediaNode mute="0" showWhenStopped="1" numSld="1" vol="100000">
                <p:cTn id="7" fill="hold" display="0">
                  <p:stCondLst>
                    <p:cond delay="indefinite"/>
                  </p:stCondLst>
                </p:cTn>
                <p:tgtEl>
                  <p:spTgt spid="276"/>
                </p:tgtEl>
              </p:cMediaNode>
            </p:video>
            <p:seq concurrent="1" prevAc="none" nextAc="seek">
              <p:cTn id="8" evtFilter="cancelBubble" nodeType="interactiveSeq" restart="whenNotActive" fill="hold">
                <p:stCondLst>
                  <p:cond delay="0" evt="onClick">
                    <p:tgtEl>
                      <p:spTgt spid="276"/>
                    </p:tgtEl>
                  </p:cond>
                </p:stCondLst>
                <p:endSync delay="0" evt="end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Class="mediacall" nodeType="clickEffect" presetSubtype="0" presetID="2" fill="hold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delay="0" evt="onClick">
                  <p:tgtEl>
                    <p:spTgt spid="276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45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